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notesSlides/notesSlide3.xml" ContentType="application/vnd.openxmlformats-officedocument.presentationml.notesSlide+xml"/>
  <Default Extension="emf" ContentType="image/x-emf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theme/theme4.xml" ContentType="application/vnd.openxmlformats-officedocument.theme+xml"/>
  <Override PartName="/ppt/commentAuthors.xml" ContentType="application/vnd.openxmlformats-officedocument.presentationml.commentAuthors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handoutMasters/handoutMaster1.xml" ContentType="application/vnd.openxmlformats-officedocument.presentationml.handoutMaster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slideMasters/slideMaster2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SpecialPlsOnTitleSld="0" saveSubsetFonts="1" autoCompressPictures="0">
  <p:sldMasterIdLst>
    <p:sldMasterId id="2147483672" r:id="rId1"/>
    <p:sldMasterId id="2147483684" r:id="rId2"/>
  </p:sldMasterIdLst>
  <p:notesMasterIdLst>
    <p:notesMasterId r:id="rId9"/>
  </p:notesMasterIdLst>
  <p:handoutMasterIdLst>
    <p:handoutMasterId r:id="rId10"/>
  </p:handoutMasterIdLst>
  <p:sldIdLst>
    <p:sldId id="363" r:id="rId3"/>
    <p:sldId id="364" r:id="rId4"/>
    <p:sldId id="365" r:id="rId5"/>
    <p:sldId id="366" r:id="rId6"/>
    <p:sldId id="367" r:id="rId7"/>
    <p:sldId id="36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Author id="0" name="Cathryn Carson" initials="CLC" lastIdx="10" clrIdx="0"/>
  <p:cmAuthor id="1" name="Cathryn CARSON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clrMru>
    <a:srgbClr val="F7E34C"/>
    <a:srgbClr val="F4E22E"/>
    <a:srgbClr val="202020"/>
    <a:srgbClr val="E09E19"/>
    <a:srgbClr val="9DAD33"/>
    <a:srgbClr val="6C3302"/>
    <a:srgbClr val="584F29"/>
    <a:srgbClr val="ED4E33"/>
    <a:srgbClr val="003262"/>
    <a:srgbClr val="53626F"/>
  </p:clrMru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768" autoAdjust="0"/>
    <p:restoredTop sz="94571" autoAdjust="0"/>
  </p:normalViewPr>
  <p:slideViewPr>
    <p:cSldViewPr snapToGrid="0" snapToObjects="1">
      <p:cViewPr>
        <p:scale>
          <a:sx n="100" d="100"/>
          <a:sy n="100" d="100"/>
        </p:scale>
        <p:origin x="-1120" y="-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400F3-3111-D547-BBFB-68EDF42FA9D5}" type="datetimeFigureOut">
              <a:rPr lang="en-US"/>
              <a:pPr/>
              <a:t>10/25/16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D1C3F-7271-254D-9D45-3EE090EA78C5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846866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3.jpe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BD7A8-D318-A34A-ADDB-575FC748C9C6}" type="datetimeFigureOut">
              <a:rPr lang="en-US"/>
              <a:pPr/>
              <a:t>10/25/16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A7114-6D8C-714A-B2FF-14B3B4DE80F6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528668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A7114-6D8C-714A-B2FF-14B3B4DE80F6}" type="slidenum">
              <a:rPr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A7114-6D8C-714A-B2FF-14B3B4DE80F6}" type="slidenum">
              <a:rPr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A7114-6D8C-714A-B2FF-14B3B4DE80F6}" type="slidenum">
              <a:rPr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A7114-6D8C-714A-B2FF-14B3B4DE80F6}" type="slidenum">
              <a:rPr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A7114-6D8C-714A-B2FF-14B3B4DE80F6}" type="slidenum">
              <a:rPr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60958"/>
            <a:ext cx="6813884" cy="163946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5000">
                <a:solidFill>
                  <a:srgbClr val="E09E1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11883"/>
            <a:ext cx="6400800" cy="11135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90539434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77" y="151103"/>
            <a:ext cx="8446168" cy="8607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277" y="1166525"/>
            <a:ext cx="8446168" cy="20646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819400" y="6506326"/>
            <a:ext cx="1016001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35400" y="6506326"/>
            <a:ext cx="17652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/>
              <a:t>DS@UCB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24095" y="65080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81303903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3223795"/>
            <a:ext cx="7772400" cy="199657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225841"/>
            <a:ext cx="7772400" cy="89568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>
                <a:solidFill>
                  <a:srgbClr val="00326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87536768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4546"/>
            <a:ext cx="7951537" cy="1143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97754"/>
            <a:ext cx="4038600" cy="3516983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0"/>
          </p:nvPr>
        </p:nvSpPr>
        <p:spPr>
          <a:xfrm>
            <a:off x="4495800" y="2097754"/>
            <a:ext cx="3912937" cy="3516983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33138373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17231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000" y="358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5083969"/>
            <a:ext cx="5486400" cy="477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2645037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41995"/>
            <a:ext cx="3008313" cy="4049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575050" y="1041995"/>
            <a:ext cx="5111750" cy="430537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531651"/>
            <a:ext cx="3008313" cy="38157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33699434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x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4484636" y="6540500"/>
            <a:ext cx="170100" cy="234900"/>
          </a:xfrm>
          <a:prstGeom prst="rect">
            <a:avLst/>
          </a:prstGeom>
          <a:noFill/>
          <a:ln>
            <a:noFill/>
          </a:ln>
        </p:spPr>
        <p:txBody>
          <a:bodyPr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t>‹#›</a:t>
            </a:fld>
            <a:endParaRPr lang="en-US" sz="9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01039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60958"/>
            <a:ext cx="6813884" cy="163946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5000">
                <a:solidFill>
                  <a:srgbClr val="E09E1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11883"/>
            <a:ext cx="6400800" cy="11135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2254639" y="63412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</a:rPr>
              <a:t>5/15/15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41226"/>
            <a:ext cx="1153694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77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90539434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0" Type="http://schemas.openxmlformats.org/officeDocument/2006/relationships/image" Target="../media/image2.emf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267368" y="530726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57200" y="10974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Project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57200" y="2379579"/>
            <a:ext cx="8229600" cy="2526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5598553"/>
            <a:ext cx="9170736" cy="13300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369048" y="6019295"/>
            <a:ext cx="1745673" cy="533400"/>
          </a:xfrm>
          <a:prstGeom prst="rect">
            <a:avLst/>
          </a:prstGeom>
        </p:spPr>
      </p:pic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2495721" y="6455526"/>
            <a:ext cx="100948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05200" y="6455526"/>
            <a:ext cx="1877595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/>
              <a:t>DS@UCB</a:t>
            </a:r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82795" y="64572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137024" y="6403496"/>
            <a:ext cx="1006975" cy="53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0456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1" r:id="rId5"/>
    <p:sldLayoutId id="2147483649" r:id="rId6"/>
    <p:sldLayoutId id="2147483683" r:id="rId7"/>
  </p:sldLayoutIdLst>
  <p:transition spd="med">
    <p:fade/>
  </p:transition>
  <p:hf hdr="0" dt="0"/>
  <p:txStyles>
    <p:titleStyle>
      <a:lvl1pPr algn="l" defTabSz="457200" rtl="0" eaLnBrk="1" latinLnBrk="0" hangingPunct="1">
        <a:spcBef>
          <a:spcPct val="0"/>
        </a:spcBef>
        <a:buNone/>
        <a:defRPr sz="5000" kern="1200">
          <a:solidFill>
            <a:srgbClr val="E09E19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rgbClr val="000000"/>
          </a:solidFill>
          <a:latin typeface="Lucida Grande"/>
          <a:ea typeface="+mn-ea"/>
          <a:cs typeface="Lucida Grand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000000"/>
          </a:solidFill>
          <a:latin typeface="Lucida Grande"/>
          <a:ea typeface="+mn-ea"/>
          <a:cs typeface="Lucida Grand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000000"/>
          </a:solidFill>
          <a:latin typeface="Lucida Grande"/>
          <a:ea typeface="+mn-ea"/>
          <a:cs typeface="Lucida Grand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000000"/>
          </a:solidFill>
          <a:latin typeface="Lucida Grande"/>
          <a:ea typeface="+mn-ea"/>
          <a:cs typeface="Lucida Grand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rgbClr val="000000"/>
          </a:solidFill>
          <a:latin typeface="Lucida Grande"/>
          <a:ea typeface="+mn-ea"/>
          <a:cs typeface="Lucida Grand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267368" y="530726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57200" y="10974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Project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57200" y="2379579"/>
            <a:ext cx="8229600" cy="2526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8553"/>
            <a:ext cx="9170736" cy="13300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9048" y="6019295"/>
            <a:ext cx="1745673" cy="533400"/>
          </a:xfrm>
          <a:prstGeom prst="rect">
            <a:avLst/>
          </a:prstGeom>
        </p:spPr>
      </p:pic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2254639" y="63412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</a:rPr>
              <a:t>5/15/15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41226"/>
            <a:ext cx="1153694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77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0456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ransition spd="med">
    <p:fade/>
  </p:transition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5000" kern="1200">
          <a:solidFill>
            <a:srgbClr val="E09E19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rgbClr val="000000"/>
          </a:solidFill>
          <a:latin typeface="Lucida Grande"/>
          <a:ea typeface="+mn-ea"/>
          <a:cs typeface="Lucida Grand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000000"/>
          </a:solidFill>
          <a:latin typeface="Lucida Grande"/>
          <a:ea typeface="+mn-ea"/>
          <a:cs typeface="Lucida Grand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000000"/>
          </a:solidFill>
          <a:latin typeface="Lucida Grande"/>
          <a:ea typeface="+mn-ea"/>
          <a:cs typeface="Lucida Grand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000000"/>
          </a:solidFill>
          <a:latin typeface="Lucida Grande"/>
          <a:ea typeface="+mn-ea"/>
          <a:cs typeface="Lucida Grand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rgbClr val="000000"/>
          </a:solidFill>
          <a:latin typeface="Lucida Grande"/>
          <a:ea typeface="+mn-ea"/>
          <a:cs typeface="Lucida Grand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jpeg"/><Relationship Id="rId12" Type="http://schemas.openxmlformats.org/officeDocument/2006/relationships/image" Target="../media/image14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emf"/><Relationship Id="rId10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4" Type="http://schemas.openxmlformats.org/officeDocument/2006/relationships/image" Target="../media/image26.png"/><Relationship Id="rId15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35000" y="803122"/>
            <a:ext cx="8064500" cy="1448130"/>
          </a:xfrm>
        </p:spPr>
        <p:txBody>
          <a:bodyPr/>
          <a:lstStyle/>
          <a:p>
            <a: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  <a:t>Computation &amp; Data Science </a:t>
            </a:r>
            <a:b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</a:br>
            <a: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  <a:t>at the Heart of a </a:t>
            </a:r>
            <a:b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</a:br>
            <a: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  <a:t>21</a:t>
            </a:r>
            <a:r>
              <a:rPr lang="en-US" sz="4400" baseline="30000" dirty="0" smtClean="0">
                <a:solidFill>
                  <a:srgbClr val="000000"/>
                </a:solidFill>
                <a:latin typeface="Lucida Grande"/>
                <a:cs typeface="Lucida Grande"/>
              </a:rPr>
              <a:t>st</a:t>
            </a:r>
            <a:r>
              <a:rPr lang="en-US" sz="4400" dirty="0" smtClean="0">
                <a:solidFill>
                  <a:srgbClr val="000000"/>
                </a:solidFill>
                <a:latin typeface="Lucida Grande"/>
                <a:cs typeface="Lucida Grande"/>
              </a:rPr>
              <a:t> Century University</a:t>
            </a:r>
            <a:endParaRPr lang="en-US" sz="4000" dirty="0">
              <a:solidFill>
                <a:srgbClr val="FF0000"/>
              </a:solidFill>
              <a:latin typeface="Lucida Grande"/>
              <a:cs typeface="Lucida Grande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35000" y="3083869"/>
            <a:ext cx="7416800" cy="2296700"/>
          </a:xfrm>
        </p:spPr>
        <p:txBody>
          <a:bodyPr>
            <a:noAutofit/>
          </a:bodyPr>
          <a:lstStyle/>
          <a:p>
            <a:pPr>
              <a:spcBef>
                <a:spcPts val="300"/>
              </a:spcBef>
            </a:pPr>
            <a:r>
              <a:rPr lang="en-US" sz="2800" dirty="0" smtClean="0">
                <a:solidFill>
                  <a:schemeClr val="tx1"/>
                </a:solidFill>
              </a:rPr>
              <a:t>David Culler &amp; </a:t>
            </a:r>
            <a:r>
              <a:rPr lang="en-US" sz="2800" dirty="0" err="1" smtClean="0">
                <a:solidFill>
                  <a:schemeClr val="tx1"/>
                </a:solidFill>
              </a:rPr>
              <a:t>Cathryn</a:t>
            </a:r>
            <a:r>
              <a:rPr lang="en-US" sz="2800" dirty="0" smtClean="0">
                <a:solidFill>
                  <a:schemeClr val="tx1"/>
                </a:solidFill>
              </a:rPr>
              <a:t> Carson</a:t>
            </a:r>
          </a:p>
          <a:p>
            <a:pPr>
              <a:spcBef>
                <a:spcPts val="300"/>
              </a:spcBef>
            </a:pPr>
            <a:r>
              <a:rPr lang="en-US" sz="2800" dirty="0" smtClean="0">
                <a:solidFill>
                  <a:schemeClr val="tx1"/>
                </a:solidFill>
              </a:rPr>
              <a:t>University of California, Berkeley</a:t>
            </a:r>
          </a:p>
          <a:p>
            <a:pPr>
              <a:spcBef>
                <a:spcPts val="300"/>
              </a:spcBef>
            </a:pPr>
            <a:endParaRPr lang="en-US" sz="2800" dirty="0">
              <a:solidFill>
                <a:schemeClr val="tx1"/>
              </a:solidFill>
            </a:endParaRPr>
          </a:p>
          <a:p>
            <a:pPr>
              <a:spcBef>
                <a:spcPts val="300"/>
              </a:spcBef>
            </a:pPr>
            <a:r>
              <a:rPr lang="en-US" sz="2800" dirty="0" smtClean="0">
                <a:solidFill>
                  <a:schemeClr val="tx1"/>
                </a:solidFill>
              </a:rPr>
              <a:t>2016 MSDSE Data Science Summit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1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6399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C-Berkeley-Campus-Sather-Tower-Aerial.jpg"/>
          <p:cNvPicPr>
            <a:picLocks noChangeAspect="1"/>
          </p:cNvPicPr>
          <p:nvPr/>
        </p:nvPicPr>
        <p:blipFill>
          <a:blip r:embed="rId2">
            <a:lum bright="5000"/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1060823" y="2325024"/>
            <a:ext cx="7119847" cy="227835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03277" y="49503"/>
            <a:ext cx="8446168" cy="86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Vectors of Change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Georgia"/>
            </a:endParaRPr>
          </a:p>
        </p:txBody>
      </p:sp>
      <p:sp>
        <p:nvSpPr>
          <p:cNvPr id="6" name="Heart 5"/>
          <p:cNvSpPr/>
          <p:nvPr/>
        </p:nvSpPr>
        <p:spPr>
          <a:xfrm>
            <a:off x="4282069" y="3641911"/>
            <a:ext cx="612588" cy="552823"/>
          </a:xfrm>
          <a:prstGeom prst="hear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92005" y="1177454"/>
            <a:ext cx="4037883" cy="2551037"/>
            <a:chOff x="265177" y="1154374"/>
            <a:chExt cx="4037883" cy="255103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/>
                </a:ext>
              </a:extLst>
            </a:blip>
            <a:stretch>
              <a:fillRect/>
            </a:stretch>
          </p:blipFill>
          <p:spPr>
            <a:xfrm>
              <a:off x="265177" y="1154374"/>
              <a:ext cx="2664285" cy="1998214"/>
            </a:xfrm>
            <a:prstGeom prst="rect">
              <a:avLst/>
            </a:prstGeom>
            <a:ln>
              <a:solidFill>
                <a:srgbClr val="4F81BD"/>
              </a:solidFill>
            </a:ln>
          </p:spPr>
        </p:pic>
        <p:cxnSp>
          <p:nvCxnSpPr>
            <p:cNvPr id="9" name="Straight Connector 8"/>
            <p:cNvCxnSpPr/>
            <p:nvPr/>
          </p:nvCxnSpPr>
          <p:spPr>
            <a:xfrm flipH="1" flipV="1">
              <a:off x="2967562" y="2914921"/>
              <a:ext cx="1335498" cy="7904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92005" y="3203098"/>
            <a:ext cx="4050583" cy="1998214"/>
            <a:chOff x="163577" y="3393598"/>
            <a:chExt cx="4050583" cy="199821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/>
                </a:ext>
              </a:extLst>
            </a:blip>
            <a:stretch>
              <a:fillRect/>
            </a:stretch>
          </p:blipFill>
          <p:spPr>
            <a:xfrm>
              <a:off x="163577" y="3393598"/>
              <a:ext cx="2664285" cy="1998214"/>
            </a:xfrm>
            <a:prstGeom prst="rect">
              <a:avLst/>
            </a:prstGeom>
            <a:ln>
              <a:solidFill>
                <a:srgbClr val="4F81BD"/>
              </a:solidFill>
            </a:ln>
          </p:spPr>
        </p:pic>
        <p:cxnSp>
          <p:nvCxnSpPr>
            <p:cNvPr id="12" name="Straight Connector 11"/>
            <p:cNvCxnSpPr/>
            <p:nvPr/>
          </p:nvCxnSpPr>
          <p:spPr>
            <a:xfrm flipV="1">
              <a:off x="2878662" y="4089570"/>
              <a:ext cx="1335498" cy="30313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3932390" y="4194734"/>
            <a:ext cx="2389316" cy="2159192"/>
            <a:chOff x="3830790" y="4194734"/>
            <a:chExt cx="2608445" cy="222613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0790" y="4766496"/>
              <a:ext cx="2608445" cy="165437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8" name="Straight Connector 17"/>
            <p:cNvCxnSpPr/>
            <p:nvPr/>
          </p:nvCxnSpPr>
          <p:spPr>
            <a:xfrm flipH="1" flipV="1">
              <a:off x="4762312" y="4194734"/>
              <a:ext cx="361991" cy="5275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5007426" y="2723753"/>
            <a:ext cx="4048573" cy="1672998"/>
            <a:chOff x="5007426" y="2787253"/>
            <a:chExt cx="4048573" cy="1672998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2228" y="2787253"/>
              <a:ext cx="2463771" cy="167299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1" name="Straight Connector 20"/>
            <p:cNvCxnSpPr>
              <a:stCxn id="20" idx="1"/>
            </p:cNvCxnSpPr>
            <p:nvPr/>
          </p:nvCxnSpPr>
          <p:spPr>
            <a:xfrm rot="10800000" flipV="1">
              <a:off x="5007426" y="3623751"/>
              <a:ext cx="1584803" cy="16823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5007427" y="3899071"/>
            <a:ext cx="4048572" cy="2241653"/>
            <a:chOff x="5007427" y="3962571"/>
            <a:chExt cx="4048572" cy="2241653"/>
          </a:xfrm>
        </p:grpSpPr>
        <p:cxnSp>
          <p:nvCxnSpPr>
            <p:cNvPr id="23" name="Straight Connector 22"/>
            <p:cNvCxnSpPr/>
            <p:nvPr/>
          </p:nvCxnSpPr>
          <p:spPr>
            <a:xfrm rot="10800000">
              <a:off x="5007427" y="3962571"/>
              <a:ext cx="1584803" cy="70430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92065" y="4531116"/>
              <a:ext cx="2463934" cy="16731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25" name="Group 24"/>
          <p:cNvGrpSpPr/>
          <p:nvPr/>
        </p:nvGrpSpPr>
        <p:grpSpPr>
          <a:xfrm>
            <a:off x="4915647" y="395976"/>
            <a:ext cx="4224040" cy="3233235"/>
            <a:chOff x="4915647" y="459476"/>
            <a:chExt cx="4224040" cy="3233235"/>
          </a:xfrm>
        </p:grpSpPr>
        <p:grpSp>
          <p:nvGrpSpPr>
            <p:cNvPr id="26" name="Group 39"/>
            <p:cNvGrpSpPr/>
            <p:nvPr/>
          </p:nvGrpSpPr>
          <p:grpSpPr>
            <a:xfrm>
              <a:off x="5018040" y="459476"/>
              <a:ext cx="4121647" cy="2175950"/>
              <a:chOff x="5018040" y="459476"/>
              <a:chExt cx="4121647" cy="2175950"/>
            </a:xfrm>
          </p:grpSpPr>
          <p:pic>
            <p:nvPicPr>
              <p:cNvPr id="28" name="Picture 27" descr="data-science-jobs-wordle.png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  </a:ext>
                </a:extLst>
              </a:blip>
              <a:srcRect l="3130" r="3130"/>
              <a:stretch>
                <a:fillRect/>
              </a:stretch>
            </p:blipFill>
            <p:spPr>
              <a:xfrm>
                <a:off x="7963914" y="459476"/>
                <a:ext cx="1175773" cy="2175950"/>
              </a:xfrm>
              <a:prstGeom prst="rect">
                <a:avLst/>
              </a:prstGeom>
            </p:spPr>
          </p:pic>
          <p:pic>
            <p:nvPicPr>
              <p:cNvPr id="29" name="Picture 23"/>
              <p:cNvPicPr>
                <a:picLocks noChangeAspect="1"/>
              </p:cNvPicPr>
              <p:nvPr/>
            </p:nvPicPr>
            <p:blipFill>
              <a:blip r:embed="rId9">
                <a:alphaModFix amt="80000"/>
                <a:lum bright="10000"/>
              </a:blip>
              <a:stretch>
                <a:fillRect/>
              </a:stretch>
            </p:blipFill>
            <p:spPr>
              <a:xfrm>
                <a:off x="5018040" y="623510"/>
                <a:ext cx="2926805" cy="1852806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</p:pic>
        </p:grpSp>
        <p:cxnSp>
          <p:nvCxnSpPr>
            <p:cNvPr id="27" name="Straight Connector 26"/>
            <p:cNvCxnSpPr/>
            <p:nvPr/>
          </p:nvCxnSpPr>
          <p:spPr>
            <a:xfrm rot="10800000" flipV="1">
              <a:off x="4915647" y="2528275"/>
              <a:ext cx="1687199" cy="116443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2851360" y="832921"/>
            <a:ext cx="2616324" cy="2808987"/>
            <a:chOff x="2851360" y="896421"/>
            <a:chExt cx="2616324" cy="2808987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0">
              <a:lum bright="10000"/>
            </a:blip>
            <a:stretch>
              <a:fillRect/>
            </a:stretch>
          </p:blipFill>
          <p:spPr>
            <a:xfrm>
              <a:off x="2851360" y="896421"/>
              <a:ext cx="2616324" cy="196224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32" name="Straight Connector 31"/>
            <p:cNvCxnSpPr/>
            <p:nvPr/>
          </p:nvCxnSpPr>
          <p:spPr>
            <a:xfrm rot="16200000" flipH="1">
              <a:off x="3694354" y="3096703"/>
              <a:ext cx="846743" cy="37066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1314449" y="4182034"/>
            <a:ext cx="2988610" cy="1789135"/>
            <a:chOff x="1095120" y="3949670"/>
            <a:chExt cx="3258386" cy="1995637"/>
          </a:xfrm>
        </p:grpSpPr>
        <p:grpSp>
          <p:nvGrpSpPr>
            <p:cNvPr id="13" name="Group 12"/>
            <p:cNvGrpSpPr/>
            <p:nvPr/>
          </p:nvGrpSpPr>
          <p:grpSpPr>
            <a:xfrm>
              <a:off x="2814496" y="3949670"/>
              <a:ext cx="1539010" cy="1995637"/>
              <a:chOff x="2662096" y="3975070"/>
              <a:chExt cx="1539010" cy="1995637"/>
            </a:xfrm>
          </p:grpSpPr>
          <p:pic>
            <p:nvPicPr>
              <p:cNvPr id="14" name="Picture 13" descr="search.jpg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662096" y="5196203"/>
                <a:ext cx="774505" cy="774504"/>
              </a:xfrm>
              <a:prstGeom prst="rect">
                <a:avLst/>
              </a:prstGeom>
              <a:ln>
                <a:solidFill>
                  <a:srgbClr val="4F81BD"/>
                </a:solidFill>
              </a:ln>
            </p:spPr>
          </p:pic>
          <p:cxnSp>
            <p:nvCxnSpPr>
              <p:cNvPr id="15" name="Straight Connector 14"/>
              <p:cNvCxnSpPr/>
              <p:nvPr/>
            </p:nvCxnSpPr>
            <p:spPr>
              <a:xfrm flipV="1">
                <a:off x="2967561" y="3975070"/>
                <a:ext cx="1233545" cy="1152751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1" name="Picture 40" descr="BIDS.tiff"/>
            <p:cNvPicPr>
              <a:picLocks noChangeAspect="1"/>
            </p:cNvPicPr>
            <p:nvPr/>
          </p:nvPicPr>
          <p:blipFill>
            <a:blip r:embed="rId12"/>
            <a:srcRect l="2441" t="5496" r="4881"/>
            <a:stretch>
              <a:fillRect/>
            </a:stretch>
          </p:blipFill>
          <p:spPr>
            <a:xfrm>
              <a:off x="1095120" y="5171179"/>
              <a:ext cx="1709594" cy="7741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8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5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2</a:t>
            </a:fld>
            <a:endParaRPr lang="en-US" dirty="0">
              <a:latin typeface="+mn-lt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UC-Berkeley-Campus-Sather-Tower-Aerial.jpg"/>
          <p:cNvPicPr>
            <a:picLocks noChangeAspect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1060823" y="2292154"/>
            <a:ext cx="7119847" cy="2278351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21463" y="2304854"/>
            <a:ext cx="4350897" cy="201651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8763" y="2271234"/>
            <a:ext cx="4210587" cy="1805339"/>
            <a:chOff x="-18237" y="2080734"/>
            <a:chExt cx="4210587" cy="1805339"/>
          </a:xfrm>
        </p:grpSpPr>
        <p:sp>
          <p:nvSpPr>
            <p:cNvPr id="11" name="Rectangle 10"/>
            <p:cNvSpPr/>
            <p:nvPr/>
          </p:nvSpPr>
          <p:spPr>
            <a:xfrm>
              <a:off x="2206091" y="2447920"/>
              <a:ext cx="939611" cy="14381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155068" y="2660236"/>
              <a:ext cx="1041657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Biological Sciences</a:t>
              </a:r>
              <a:endParaRPr lang="en-US" sz="16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52739" y="2447920"/>
              <a:ext cx="939611" cy="140453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52739" y="2660236"/>
              <a:ext cx="9396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Math &amp; Physical Sciences</a:t>
              </a:r>
              <a:endParaRPr lang="en-US" sz="16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4967" y="2447920"/>
              <a:ext cx="939612" cy="140453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18237" y="2660862"/>
              <a:ext cx="123925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Arts &amp; Humanities</a:t>
              </a:r>
              <a:endParaRPr lang="en-US" sz="1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173024" y="2447920"/>
              <a:ext cx="939611" cy="140453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73024" y="2660236"/>
              <a:ext cx="939611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Social Sciences</a:t>
              </a:r>
              <a:endParaRPr lang="en-US" sz="16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7308" y="2080734"/>
              <a:ext cx="2871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College of Letters &amp; Science</a:t>
              </a:r>
              <a:endParaRPr lang="en-US" dirty="0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5711689" y="2271234"/>
            <a:ext cx="1206257" cy="205013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4588947" y="2640566"/>
            <a:ext cx="939611" cy="1436007"/>
            <a:chOff x="4492549" y="2450066"/>
            <a:chExt cx="939611" cy="1436007"/>
          </a:xfrm>
        </p:grpSpPr>
        <p:sp>
          <p:nvSpPr>
            <p:cNvPr id="22" name="Rectangle 21"/>
            <p:cNvSpPr/>
            <p:nvPr/>
          </p:nvSpPr>
          <p:spPr>
            <a:xfrm>
              <a:off x="4492549" y="2450066"/>
              <a:ext cx="939611" cy="1436007"/>
            </a:xfrm>
            <a:prstGeom prst="rect">
              <a:avLst/>
            </a:prstGeom>
            <a:gradFill>
              <a:gsLst>
                <a:gs pos="0">
                  <a:srgbClr val="F7E34C"/>
                </a:gs>
                <a:gs pos="100000">
                  <a:schemeClr val="bg1"/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492549" y="2479936"/>
              <a:ext cx="93961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Compu-tational </a:t>
              </a:r>
            </a:p>
            <a:p>
              <a:pPr algn="ctr"/>
              <a:r>
                <a:rPr lang="en-US" sz="1600" dirty="0" smtClean="0"/>
                <a:t>&amp; Data Sciences &amp; Eng.</a:t>
              </a:r>
              <a:endParaRPr lang="en-US" sz="16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63300" y="2269088"/>
            <a:ext cx="1294645" cy="1807485"/>
            <a:chOff x="5536300" y="2078588"/>
            <a:chExt cx="1294645" cy="1807485"/>
          </a:xfrm>
        </p:grpSpPr>
        <p:sp>
          <p:nvSpPr>
            <p:cNvPr id="25" name="Rectangle 24"/>
            <p:cNvSpPr/>
            <p:nvPr/>
          </p:nvSpPr>
          <p:spPr>
            <a:xfrm>
              <a:off x="5717183" y="2447920"/>
              <a:ext cx="939611" cy="14381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36300" y="2078588"/>
              <a:ext cx="1294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Engineering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071925" y="2251336"/>
            <a:ext cx="2381914" cy="2586461"/>
            <a:chOff x="7059225" y="2060836"/>
            <a:chExt cx="2381914" cy="2586461"/>
          </a:xfrm>
        </p:grpSpPr>
        <p:sp>
          <p:nvSpPr>
            <p:cNvPr id="28" name="Rounded Rectangle 27"/>
            <p:cNvSpPr/>
            <p:nvPr/>
          </p:nvSpPr>
          <p:spPr>
            <a:xfrm>
              <a:off x="7744241" y="2577269"/>
              <a:ext cx="1206257" cy="2070028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7364631" y="2213236"/>
              <a:ext cx="1206257" cy="2070028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191719" y="2428022"/>
              <a:ext cx="939611" cy="14580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96939" y="2080734"/>
              <a:ext cx="2344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Professional Schools</a:t>
              </a:r>
              <a:endParaRPr lang="en-US" dirty="0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7059225" y="2060836"/>
              <a:ext cx="1260914" cy="2070028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320139" y="3060346"/>
              <a:ext cx="5014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Wingdings"/>
                  <a:ea typeface="Wingdings"/>
                  <a:cs typeface="Wingdings"/>
                  <a:sym typeface="Wingdings"/>
                </a:rPr>
                <a:t></a:t>
              </a:r>
              <a:endParaRPr lang="en-US" dirty="0"/>
            </a:p>
          </p:txBody>
        </p:sp>
      </p:grpSp>
      <p:sp>
        <p:nvSpPr>
          <p:cNvPr id="34" name="Rounded Rectangle 33"/>
          <p:cNvSpPr/>
          <p:nvPr/>
        </p:nvSpPr>
        <p:spPr>
          <a:xfrm>
            <a:off x="121463" y="2319563"/>
            <a:ext cx="5541837" cy="201651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4435937" y="2285943"/>
            <a:ext cx="2481399" cy="205013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urved Up Arrow 35"/>
          <p:cNvSpPr/>
          <p:nvPr/>
        </p:nvSpPr>
        <p:spPr>
          <a:xfrm>
            <a:off x="3800963" y="4163154"/>
            <a:ext cx="1125638" cy="432909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urved Up Arrow 36"/>
          <p:cNvSpPr/>
          <p:nvPr/>
        </p:nvSpPr>
        <p:spPr>
          <a:xfrm flipH="1">
            <a:off x="5273653" y="4175573"/>
            <a:ext cx="1125638" cy="432909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Curved Up Arrow 37"/>
          <p:cNvSpPr/>
          <p:nvPr/>
        </p:nvSpPr>
        <p:spPr>
          <a:xfrm>
            <a:off x="2609175" y="4473764"/>
            <a:ext cx="2457983" cy="694666"/>
          </a:xfrm>
          <a:prstGeom prst="curvedUpArrow">
            <a:avLst>
              <a:gd name="adj1" fmla="val 16820"/>
              <a:gd name="adj2" fmla="val 41624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Curved Up Arrow 38"/>
          <p:cNvSpPr/>
          <p:nvPr/>
        </p:nvSpPr>
        <p:spPr>
          <a:xfrm flipH="1">
            <a:off x="5049075" y="4478087"/>
            <a:ext cx="2457983" cy="694666"/>
          </a:xfrm>
          <a:prstGeom prst="curvedUpArrow">
            <a:avLst>
              <a:gd name="adj1" fmla="val 16820"/>
              <a:gd name="adj2" fmla="val 41624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303277" y="49503"/>
            <a:ext cx="8446168" cy="86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Refactoring an Institution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Georgia"/>
            </a:endParaRPr>
          </a:p>
        </p:txBody>
      </p:sp>
      <p:sp>
        <p:nvSpPr>
          <p:cNvPr id="50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5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5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3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6399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20" grpId="0" animBg="1"/>
      <p:bldP spid="20" grpId="1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191"/>
          <p:cNvSpPr/>
          <p:nvPr/>
        </p:nvSpPr>
        <p:spPr>
          <a:xfrm>
            <a:off x="6022550" y="1077826"/>
            <a:ext cx="1666500" cy="1974792"/>
          </a:xfrm>
          <a:prstGeom prst="rect">
            <a:avLst/>
          </a:prstGeom>
          <a:solidFill>
            <a:srgbClr val="4C1130"/>
          </a:solidFill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Shape 192"/>
          <p:cNvSpPr/>
          <p:nvPr/>
        </p:nvSpPr>
        <p:spPr>
          <a:xfrm>
            <a:off x="4569900" y="846946"/>
            <a:ext cx="1523700" cy="1974792"/>
          </a:xfrm>
          <a:prstGeom prst="rect">
            <a:avLst/>
          </a:prstGeom>
          <a:solidFill>
            <a:srgbClr val="032B66"/>
          </a:solidFill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195"/>
          <p:cNvSpPr/>
          <p:nvPr/>
        </p:nvSpPr>
        <p:spPr>
          <a:xfrm>
            <a:off x="4742538" y="1816350"/>
            <a:ext cx="1178700" cy="703199"/>
          </a:xfrm>
          <a:prstGeom prst="rect">
            <a:avLst/>
          </a:prstGeom>
          <a:noFill/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Data and Ethics</a:t>
            </a:r>
          </a:p>
        </p:txBody>
      </p:sp>
      <p:sp>
        <p:nvSpPr>
          <p:cNvPr id="66" name="Shape 199"/>
          <p:cNvSpPr/>
          <p:nvPr/>
        </p:nvSpPr>
        <p:spPr>
          <a:xfrm>
            <a:off x="1517750" y="4016121"/>
            <a:ext cx="1528200" cy="1984522"/>
          </a:xfrm>
          <a:prstGeom prst="rect">
            <a:avLst/>
          </a:prstGeom>
          <a:solidFill>
            <a:srgbClr val="BD9033"/>
          </a:solidFill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200"/>
          <p:cNvSpPr/>
          <p:nvPr/>
        </p:nvSpPr>
        <p:spPr>
          <a:xfrm>
            <a:off x="1593278" y="5001595"/>
            <a:ext cx="1380900" cy="756900"/>
          </a:xfrm>
          <a:prstGeom prst="rect">
            <a:avLst/>
          </a:prstGeom>
          <a:noFill/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Making Sense of Cultural Data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521950" y="1077826"/>
            <a:ext cx="1523700" cy="1974792"/>
            <a:chOff x="1521950" y="1427056"/>
            <a:chExt cx="1523700" cy="1974792"/>
          </a:xfrm>
        </p:grpSpPr>
        <p:sp>
          <p:nvSpPr>
            <p:cNvPr id="69" name="Shape 203"/>
            <p:cNvSpPr/>
            <p:nvPr/>
          </p:nvSpPr>
          <p:spPr>
            <a:xfrm>
              <a:off x="1521950" y="1427056"/>
              <a:ext cx="1523700" cy="1974792"/>
            </a:xfrm>
            <a:prstGeom prst="rect">
              <a:avLst/>
            </a:prstGeom>
            <a:solidFill>
              <a:srgbClr val="CE9F2E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0" name="Shape 204" descr="Baby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066785" y="1579290"/>
              <a:ext cx="434046" cy="5843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Shape 205"/>
            <p:cNvSpPr/>
            <p:nvPr/>
          </p:nvSpPr>
          <p:spPr>
            <a:xfrm>
              <a:off x="1593351" y="2334016"/>
              <a:ext cx="1380900" cy="7032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Children in the Developing World</a:t>
              </a:r>
              <a:r>
                <a:rPr lang="en-US" sz="1000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        </a:t>
              </a:r>
            </a:p>
          </p:txBody>
        </p:sp>
      </p:grpSp>
      <p:sp>
        <p:nvSpPr>
          <p:cNvPr id="72" name="Shape 206"/>
          <p:cNvSpPr/>
          <p:nvPr/>
        </p:nvSpPr>
        <p:spPr>
          <a:xfrm>
            <a:off x="6157516" y="2164396"/>
            <a:ext cx="1358100" cy="748800"/>
          </a:xfrm>
          <a:prstGeom prst="rect">
            <a:avLst/>
          </a:prstGeom>
          <a:noFill/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Social Networks</a:t>
            </a:r>
          </a:p>
        </p:txBody>
      </p:sp>
      <p:pic>
        <p:nvPicPr>
          <p:cNvPr id="73" name="Shape 207" descr="social networks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6305" y="1239197"/>
            <a:ext cx="582035" cy="5751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" name="Group 73"/>
          <p:cNvGrpSpPr/>
          <p:nvPr/>
        </p:nvGrpSpPr>
        <p:grpSpPr>
          <a:xfrm>
            <a:off x="6022325" y="4016121"/>
            <a:ext cx="1666500" cy="1984522"/>
            <a:chOff x="6022325" y="4628001"/>
            <a:chExt cx="1666500" cy="1984522"/>
          </a:xfrm>
        </p:grpSpPr>
        <p:sp>
          <p:nvSpPr>
            <p:cNvPr id="75" name="Shape 190"/>
            <p:cNvSpPr/>
            <p:nvPr/>
          </p:nvSpPr>
          <p:spPr>
            <a:xfrm>
              <a:off x="6022325" y="4628001"/>
              <a:ext cx="1666500" cy="1984522"/>
            </a:xfrm>
            <a:prstGeom prst="rect">
              <a:avLst/>
            </a:prstGeom>
            <a:solidFill>
              <a:srgbClr val="9D5253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Shape 208"/>
            <p:cNvSpPr/>
            <p:nvPr/>
          </p:nvSpPr>
          <p:spPr>
            <a:xfrm>
              <a:off x="6181948" y="5644786"/>
              <a:ext cx="1358099" cy="7488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Data Science and the Mind</a:t>
              </a:r>
            </a:p>
          </p:txBody>
        </p:sp>
        <p:pic>
          <p:nvPicPr>
            <p:cNvPr id="77" name="Shape 209" descr="mind logo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83155" y="4826555"/>
              <a:ext cx="545185" cy="57008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roup 77"/>
          <p:cNvGrpSpPr/>
          <p:nvPr/>
        </p:nvGrpSpPr>
        <p:grpSpPr>
          <a:xfrm>
            <a:off x="3045649" y="4261431"/>
            <a:ext cx="1523625" cy="1984622"/>
            <a:chOff x="3045649" y="4873311"/>
            <a:chExt cx="1523625" cy="1984622"/>
          </a:xfrm>
        </p:grpSpPr>
        <p:sp>
          <p:nvSpPr>
            <p:cNvPr id="79" name="Shape 196"/>
            <p:cNvSpPr/>
            <p:nvPr/>
          </p:nvSpPr>
          <p:spPr>
            <a:xfrm>
              <a:off x="3045649" y="4873311"/>
              <a:ext cx="1523625" cy="1984622"/>
            </a:xfrm>
            <a:prstGeom prst="rect">
              <a:avLst/>
            </a:prstGeom>
            <a:solidFill>
              <a:srgbClr val="49915D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Shape 202"/>
            <p:cNvSpPr/>
            <p:nvPr/>
          </p:nvSpPr>
          <p:spPr>
            <a:xfrm>
              <a:off x="3117283" y="5858795"/>
              <a:ext cx="1380899" cy="7569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Genomics and Data Science</a:t>
              </a:r>
            </a:p>
          </p:txBody>
        </p:sp>
        <p:pic>
          <p:nvPicPr>
            <p:cNvPr id="81" name="Shape 210" descr="DNA logo.pn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67639" y="5071865"/>
              <a:ext cx="609026" cy="56109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2" name="Group 81"/>
          <p:cNvGrpSpPr/>
          <p:nvPr/>
        </p:nvGrpSpPr>
        <p:grpSpPr>
          <a:xfrm>
            <a:off x="3045925" y="846936"/>
            <a:ext cx="1523700" cy="1974801"/>
            <a:chOff x="3045925" y="1427046"/>
            <a:chExt cx="1523700" cy="1974801"/>
          </a:xfrm>
        </p:grpSpPr>
        <p:sp>
          <p:nvSpPr>
            <p:cNvPr id="83" name="Shape 197"/>
            <p:cNvSpPr/>
            <p:nvPr/>
          </p:nvSpPr>
          <p:spPr>
            <a:xfrm>
              <a:off x="3045925" y="1427046"/>
              <a:ext cx="1523700" cy="1974801"/>
            </a:xfrm>
            <a:prstGeom prst="rect">
              <a:avLst/>
            </a:prstGeom>
            <a:solidFill>
              <a:srgbClr val="177E31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198"/>
            <p:cNvSpPr/>
            <p:nvPr/>
          </p:nvSpPr>
          <p:spPr>
            <a:xfrm>
              <a:off x="3117466" y="2335914"/>
              <a:ext cx="1380900" cy="7569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Data Science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For Smart Cities</a:t>
              </a:r>
            </a:p>
          </p:txBody>
        </p:sp>
        <p:pic>
          <p:nvPicPr>
            <p:cNvPr id="85" name="Shape 213" descr="City Skyline.png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408913" y="1579290"/>
              <a:ext cx="797715" cy="57540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6" name="Group 85"/>
          <p:cNvGrpSpPr/>
          <p:nvPr/>
        </p:nvGrpSpPr>
        <p:grpSpPr>
          <a:xfrm>
            <a:off x="4498350" y="4261431"/>
            <a:ext cx="1595100" cy="1984522"/>
            <a:chOff x="4498350" y="4873311"/>
            <a:chExt cx="1595100" cy="1984522"/>
          </a:xfrm>
        </p:grpSpPr>
        <p:sp>
          <p:nvSpPr>
            <p:cNvPr id="87" name="Shape 194"/>
            <p:cNvSpPr/>
            <p:nvPr/>
          </p:nvSpPr>
          <p:spPr>
            <a:xfrm>
              <a:off x="4498350" y="4873311"/>
              <a:ext cx="1595100" cy="1984522"/>
            </a:xfrm>
            <a:prstGeom prst="rect">
              <a:avLst/>
            </a:prstGeom>
            <a:solidFill>
              <a:srgbClr val="2666AA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201"/>
            <p:cNvSpPr/>
            <p:nvPr/>
          </p:nvSpPr>
          <p:spPr>
            <a:xfrm>
              <a:off x="4607507" y="5858800"/>
              <a:ext cx="1448700" cy="7569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Data Science for Cognitive Neuroscience</a:t>
              </a:r>
            </a:p>
          </p:txBody>
        </p:sp>
        <p:pic>
          <p:nvPicPr>
            <p:cNvPr id="89" name="Shape 214" descr="cog neuro logo.png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058977" y="5071864"/>
              <a:ext cx="545184" cy="5700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" name="Shape 215"/>
          <p:cNvSpPr/>
          <p:nvPr/>
        </p:nvSpPr>
        <p:spPr>
          <a:xfrm>
            <a:off x="7617825" y="1308706"/>
            <a:ext cx="1528200" cy="1974792"/>
          </a:xfrm>
          <a:prstGeom prst="rect">
            <a:avLst/>
          </a:prstGeom>
          <a:solidFill>
            <a:srgbClr val="493E4B"/>
          </a:solidFill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217"/>
          <p:cNvSpPr/>
          <p:nvPr/>
        </p:nvSpPr>
        <p:spPr>
          <a:xfrm>
            <a:off x="7746872" y="2230089"/>
            <a:ext cx="1351359" cy="703199"/>
          </a:xfrm>
          <a:prstGeom prst="rect">
            <a:avLst/>
          </a:prstGeom>
          <a:noFill/>
          <a:ln>
            <a:noFill/>
          </a:ln>
        </p:spPr>
        <p:txBody>
          <a:bodyPr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dirty="0" smtClean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Comp. </a:t>
            </a:r>
            <a:r>
              <a:rPr lang="en-US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Structures in Data Science</a:t>
            </a:r>
          </a:p>
        </p:txBody>
      </p:sp>
      <p:pic>
        <p:nvPicPr>
          <p:cNvPr id="92" name="Shape 219" descr="Laptop logo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67141" y="1460940"/>
            <a:ext cx="639445" cy="553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roup 92"/>
          <p:cNvGrpSpPr/>
          <p:nvPr/>
        </p:nvGrpSpPr>
        <p:grpSpPr>
          <a:xfrm>
            <a:off x="7618050" y="3669800"/>
            <a:ext cx="1528200" cy="1984555"/>
            <a:chOff x="7618050" y="4628000"/>
            <a:chExt cx="1528200" cy="1984555"/>
          </a:xfrm>
        </p:grpSpPr>
        <p:sp>
          <p:nvSpPr>
            <p:cNvPr id="94" name="Shape 216"/>
            <p:cNvSpPr/>
            <p:nvPr/>
          </p:nvSpPr>
          <p:spPr>
            <a:xfrm>
              <a:off x="7618050" y="4628000"/>
              <a:ext cx="1528200" cy="1984555"/>
            </a:xfrm>
            <a:prstGeom prst="rect">
              <a:avLst/>
            </a:prstGeom>
            <a:solidFill>
              <a:srgbClr val="797C88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Shape 218"/>
            <p:cNvSpPr/>
            <p:nvPr/>
          </p:nvSpPr>
          <p:spPr>
            <a:xfrm>
              <a:off x="7789941" y="5568728"/>
              <a:ext cx="1178700" cy="703199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Probability and Math Stats in Data Science</a:t>
              </a:r>
            </a:p>
          </p:txBody>
        </p:sp>
        <p:pic>
          <p:nvPicPr>
            <p:cNvPr id="96" name="Shape 220" descr="statistics logo.png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082291" y="4768833"/>
              <a:ext cx="624295" cy="42023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7" name="Shape 221" descr="Justice Scales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11079" y="1070584"/>
            <a:ext cx="841320" cy="56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224" descr="TV set.png"/>
          <p:cNvPicPr preferRelativeResize="0"/>
          <p:nvPr/>
        </p:nvPicPr>
        <p:blipFill rotWithShape="1">
          <a:blip r:embed="rId12">
            <a:alphaModFix/>
          </a:blip>
          <a:srcRect l="39922" t="32875" r="40530" b="30502"/>
          <a:stretch/>
        </p:blipFill>
        <p:spPr>
          <a:xfrm>
            <a:off x="1848962" y="4150124"/>
            <a:ext cx="797699" cy="6984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roup 98"/>
          <p:cNvGrpSpPr/>
          <p:nvPr/>
        </p:nvGrpSpPr>
        <p:grpSpPr>
          <a:xfrm>
            <a:off x="-2025" y="1351987"/>
            <a:ext cx="1523700" cy="1974800"/>
            <a:chOff x="-2025" y="1427047"/>
            <a:chExt cx="1523700" cy="1974800"/>
          </a:xfrm>
        </p:grpSpPr>
        <p:sp>
          <p:nvSpPr>
            <p:cNvPr id="100" name="Shape 193"/>
            <p:cNvSpPr/>
            <p:nvPr/>
          </p:nvSpPr>
          <p:spPr>
            <a:xfrm>
              <a:off x="-2025" y="1427047"/>
              <a:ext cx="1523700" cy="1974800"/>
            </a:xfrm>
            <a:prstGeom prst="rect">
              <a:avLst/>
            </a:prstGeom>
            <a:solidFill>
              <a:srgbClr val="950D0D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1" name="Shape 225" descr="world map logo.png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213587" y="1608150"/>
              <a:ext cx="1081662" cy="567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Shape 226"/>
            <p:cNvSpPr/>
            <p:nvPr/>
          </p:nvSpPr>
          <p:spPr>
            <a:xfrm>
              <a:off x="17638" y="2361076"/>
              <a:ext cx="1446587" cy="703199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 dirty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Data Science, </a:t>
              </a:r>
              <a:r>
                <a:rPr lang="en-US" dirty="0" smtClean="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Demography &amp; Immigration</a:t>
              </a:r>
              <a:endParaRPr lang="en-US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sp>
        <p:nvSpPr>
          <p:cNvPr id="103" name="Title 1"/>
          <p:cNvSpPr txBox="1">
            <a:spLocks/>
          </p:cNvSpPr>
          <p:nvPr/>
        </p:nvSpPr>
        <p:spPr>
          <a:xfrm>
            <a:off x="260419" y="35086"/>
            <a:ext cx="8446168" cy="86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Connections, Core, &amp; Networks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Georgia"/>
            </a:endParaRPr>
          </a:p>
        </p:txBody>
      </p:sp>
      <p:pic>
        <p:nvPicPr>
          <p:cNvPr id="104" name="Picture 103" descr="Screen Shot 2016-02-10 at 10.24.08 AM.png"/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/>
              </a:ext>
            </a:extLst>
          </a:blip>
          <a:srcRect t="10909" r="2574"/>
          <a:stretch>
            <a:fillRect/>
          </a:stretch>
        </p:blipFill>
        <p:spPr>
          <a:xfrm>
            <a:off x="2504215" y="3090718"/>
            <a:ext cx="4120656" cy="885127"/>
          </a:xfrm>
          <a:prstGeom prst="rect">
            <a:avLst/>
          </a:prstGeom>
          <a:ln>
            <a:solidFill>
              <a:srgbClr val="000000"/>
            </a:solidFill>
          </a:ln>
        </p:spPr>
      </p:pic>
      <p:grpSp>
        <p:nvGrpSpPr>
          <p:cNvPr id="105" name="Group 104"/>
          <p:cNvGrpSpPr/>
          <p:nvPr/>
        </p:nvGrpSpPr>
        <p:grpSpPr>
          <a:xfrm>
            <a:off x="0" y="3669801"/>
            <a:ext cx="1523700" cy="1968034"/>
            <a:chOff x="0" y="3949791"/>
            <a:chExt cx="1523700" cy="1968034"/>
          </a:xfrm>
        </p:grpSpPr>
        <p:sp>
          <p:nvSpPr>
            <p:cNvPr id="106" name="Shape 189"/>
            <p:cNvSpPr/>
            <p:nvPr/>
          </p:nvSpPr>
          <p:spPr>
            <a:xfrm>
              <a:off x="0" y="3949791"/>
              <a:ext cx="1523700" cy="1968034"/>
            </a:xfrm>
            <a:prstGeom prst="rect">
              <a:avLst/>
            </a:prstGeom>
            <a:solidFill>
              <a:srgbClr val="B74817"/>
            </a:solidFill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endParaRPr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Shape 211"/>
            <p:cNvSpPr/>
            <p:nvPr/>
          </p:nvSpPr>
          <p:spPr>
            <a:xfrm>
              <a:off x="75363" y="5026176"/>
              <a:ext cx="1358100" cy="748800"/>
            </a:xfrm>
            <a:prstGeom prst="rect">
              <a:avLst/>
            </a:prstGeom>
            <a:noFill/>
            <a:ln>
              <a:noFill/>
            </a:ln>
          </p:spPr>
          <p:txBody>
            <a:bodyPr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Arial"/>
                <a:buNone/>
              </a:pPr>
              <a:r>
                <a:rPr lang="en-US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Social Data Revolution</a:t>
              </a:r>
            </a:p>
          </p:txBody>
        </p:sp>
        <p:pic>
          <p:nvPicPr>
            <p:cNvPr id="108" name="Shape 212" descr="Social Data Revolution Logo.png"/>
            <p:cNvPicPr preferRelativeResize="0"/>
            <p:nvPr/>
          </p:nvPicPr>
          <p:blipFill>
            <a:blip r:embed="rId15">
              <a:alphaModFix/>
            </a:blip>
            <a:stretch>
              <a:fillRect/>
            </a:stretch>
          </p:blipFill>
          <p:spPr>
            <a:xfrm>
              <a:off x="442271" y="4234925"/>
              <a:ext cx="624294" cy="6339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9" name="Group 108"/>
          <p:cNvGrpSpPr/>
          <p:nvPr/>
        </p:nvGrpSpPr>
        <p:grpSpPr>
          <a:xfrm>
            <a:off x="-102060" y="1103246"/>
            <a:ext cx="9417216" cy="2383879"/>
            <a:chOff x="-102060" y="1293746"/>
            <a:chExt cx="9417216" cy="2383879"/>
          </a:xfrm>
        </p:grpSpPr>
        <p:sp>
          <p:nvSpPr>
            <p:cNvPr id="110" name="Oval 109"/>
            <p:cNvSpPr/>
            <p:nvPr/>
          </p:nvSpPr>
          <p:spPr>
            <a:xfrm rot="20911813">
              <a:off x="3211013" y="1341831"/>
              <a:ext cx="1379517" cy="2068011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 rot="20415805">
              <a:off x="1801026" y="1293746"/>
              <a:ext cx="1461858" cy="2297390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 rot="18215928">
              <a:off x="580969" y="1347135"/>
              <a:ext cx="1647461" cy="3013519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 rot="688187" flipH="1">
              <a:off x="4567907" y="1338322"/>
              <a:ext cx="1414802" cy="2068011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 rot="1184195" flipH="1">
              <a:off x="5930487" y="1293746"/>
              <a:ext cx="1461858" cy="2297390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 rot="3384072" flipH="1">
              <a:off x="7001175" y="1275665"/>
              <a:ext cx="1614444" cy="3013519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6" name="Group 115"/>
          <p:cNvGrpSpPr/>
          <p:nvPr/>
        </p:nvGrpSpPr>
        <p:grpSpPr>
          <a:xfrm flipV="1">
            <a:off x="-138271" y="3554246"/>
            <a:ext cx="9417216" cy="2383879"/>
            <a:chOff x="-102060" y="1293746"/>
            <a:chExt cx="9417216" cy="2383879"/>
          </a:xfrm>
        </p:grpSpPr>
        <p:sp>
          <p:nvSpPr>
            <p:cNvPr id="117" name="Oval 116"/>
            <p:cNvSpPr/>
            <p:nvPr/>
          </p:nvSpPr>
          <p:spPr>
            <a:xfrm rot="20911813">
              <a:off x="3211013" y="1341831"/>
              <a:ext cx="1379517" cy="2068011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20415805">
              <a:off x="1801026" y="1293746"/>
              <a:ext cx="1461858" cy="2297390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rot="18215928">
              <a:off x="580969" y="1347135"/>
              <a:ext cx="1647461" cy="3013519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 rot="688187" flipH="1">
              <a:off x="4567907" y="1338322"/>
              <a:ext cx="1414802" cy="2068011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 rot="1184195" flipH="1">
              <a:off x="5930487" y="1293746"/>
              <a:ext cx="1461858" cy="2297390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 rot="3384072" flipH="1">
              <a:off x="7001175" y="1275665"/>
              <a:ext cx="1614444" cy="3013519"/>
            </a:xfrm>
            <a:prstGeom prst="ellipse">
              <a:avLst/>
            </a:prstGeom>
            <a:noFill/>
            <a:ln w="19050">
              <a:solidFill>
                <a:srgbClr val="F7E34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6993170" y="6413500"/>
            <a:ext cx="20438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data.berkeley.edu</a:t>
            </a:r>
          </a:p>
        </p:txBody>
      </p:sp>
      <p:sp>
        <p:nvSpPr>
          <p:cNvPr id="125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12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4</a:t>
            </a:fld>
            <a:endParaRPr lang="en-US" dirty="0">
              <a:latin typeface="+mn-lt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10083800" y="546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6399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4" grpId="0" animBg="1"/>
      <p:bldP spid="66" grpId="0" animBg="1"/>
      <p:bldP spid="9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 bright="16000" contrast="10000"/>
          </a:blip>
          <a:srcRect r="2829"/>
          <a:stretch>
            <a:fillRect/>
          </a:stretch>
        </p:blipFill>
        <p:spPr>
          <a:xfrm>
            <a:off x="-342900" y="-419100"/>
            <a:ext cx="9982200" cy="7708900"/>
          </a:xfrm>
          <a:prstGeom prst="rect">
            <a:avLst/>
          </a:prstGeom>
          <a:scene3d>
            <a:camera prst="orthographicFront">
              <a:rot lat="0" lon="0" rev="21360000"/>
            </a:camera>
            <a:lightRig rig="threePt" dir="t"/>
          </a:scene3d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260419" y="35086"/>
            <a:ext cx="8446168" cy="86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Designing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 for the Future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Georgi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6399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03277" y="151103"/>
            <a:ext cx="8446168" cy="86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Georgia"/>
              </a:rPr>
              <a:t>Thanks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Georgia"/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3410339" y="6353926"/>
            <a:ext cx="869562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Lucida Grande"/>
                <a:cs typeface="Lucida Grande"/>
              </a:defRPr>
            </a:lvl1pPr>
          </a:lstStyle>
          <a:p>
            <a:r>
              <a:rPr lang="en-US" smtClean="0">
                <a:solidFill>
                  <a:prstClr val="white"/>
                </a:solidFill>
                <a:latin typeface="+mn-lt"/>
              </a:rPr>
              <a:t>10/26/16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2901" y="6353926"/>
            <a:ext cx="949399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r>
              <a:rPr lang="en-US" dirty="0">
                <a:latin typeface="+mn-lt"/>
              </a:rPr>
              <a:t>MSDSE-UCB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9895" y="6342982"/>
            <a:ext cx="427789" cy="363369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Lucida Grande"/>
                <a:cs typeface="Lucida Grande"/>
              </a:defRPr>
            </a:lvl1pPr>
          </a:lstStyle>
          <a:p>
            <a:fld id="{F1D3A6B4-A3CB-B549-857F-2C2677306614}" type="slidenum">
              <a:rPr lang="en-US" smtClean="0">
                <a:latin typeface="+mn-lt"/>
              </a:rPr>
              <a:pPr/>
              <a:t>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6399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13962</TotalTime>
  <Words>197</Words>
  <Application>Microsoft Macintosh PowerPoint</Application>
  <PresentationFormat>On-screen Show (4:3)</PresentationFormat>
  <Paragraphs>61</Paragraphs>
  <Slides>6</Slides>
  <Notes>5</Notes>
  <HiddenSlides>0</HiddenSlides>
  <MMClips>0</MMClips>
  <ScaleCrop>false</ScaleCrop>
  <HeadingPairs>
    <vt:vector size="4" baseType="variant">
      <vt:variant>
        <vt:lpstr>Design Template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Custom Design</vt:lpstr>
      <vt:lpstr>1_Custom Design</vt:lpstr>
      <vt:lpstr>Computation &amp; Data Science  at the Heart of a  21st Century University</vt:lpstr>
      <vt:lpstr>Slide 2</vt:lpstr>
      <vt:lpstr>Slide 3</vt:lpstr>
      <vt:lpstr>Slide 4</vt:lpstr>
      <vt:lpstr>Slide 5</vt:lpstr>
      <vt:lpstr>Slide 6</vt:lpstr>
    </vt:vector>
  </TitlesOfParts>
  <Company>UC Berkeley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Laurie Frasier</dc:creator>
  <cp:lastModifiedBy>Cathryn Carson</cp:lastModifiedBy>
  <cp:revision>276</cp:revision>
  <cp:lastPrinted>2016-05-06T16:25:49Z</cp:lastPrinted>
  <dcterms:created xsi:type="dcterms:W3CDTF">2016-10-25T22:10:01Z</dcterms:created>
  <dcterms:modified xsi:type="dcterms:W3CDTF">2016-10-26T03:42:55Z</dcterms:modified>
</cp:coreProperties>
</file>

<file path=docProps/thumbnail.jpeg>
</file>